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sldIdLst>
    <p:sldId id="288" r:id="rId2"/>
    <p:sldId id="257" r:id="rId3"/>
    <p:sldId id="258" r:id="rId4"/>
    <p:sldId id="259" r:id="rId5"/>
    <p:sldId id="304" r:id="rId6"/>
    <p:sldId id="260" r:id="rId7"/>
    <p:sldId id="261" r:id="rId8"/>
    <p:sldId id="266" r:id="rId9"/>
    <p:sldId id="270" r:id="rId10"/>
    <p:sldId id="271" r:id="rId11"/>
    <p:sldId id="262" r:id="rId12"/>
    <p:sldId id="272" r:id="rId13"/>
    <p:sldId id="273" r:id="rId14"/>
    <p:sldId id="263" r:id="rId15"/>
    <p:sldId id="299" r:id="rId16"/>
    <p:sldId id="274" r:id="rId17"/>
    <p:sldId id="265" r:id="rId18"/>
    <p:sldId id="275" r:id="rId19"/>
    <p:sldId id="300" r:id="rId20"/>
    <p:sldId id="276" r:id="rId21"/>
    <p:sldId id="277" r:id="rId22"/>
    <p:sldId id="278" r:id="rId23"/>
    <p:sldId id="279" r:id="rId24"/>
    <p:sldId id="324" r:id="rId25"/>
    <p:sldId id="325" r:id="rId26"/>
    <p:sldId id="331" r:id="rId27"/>
    <p:sldId id="345" r:id="rId28"/>
    <p:sldId id="344" r:id="rId29"/>
    <p:sldId id="347" r:id="rId30"/>
    <p:sldId id="333" r:id="rId31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9" autoAdjust="0"/>
    <p:restoredTop sz="86377" autoAdjust="0"/>
  </p:normalViewPr>
  <p:slideViewPr>
    <p:cSldViewPr>
      <p:cViewPr varScale="1">
        <p:scale>
          <a:sx n="96" d="100"/>
          <a:sy n="96" d="100"/>
        </p:scale>
        <p:origin x="157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1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noProof="0" smtClean="0"/>
              <a:t>Click to edit Master text styles</a:t>
            </a:r>
          </a:p>
          <a:p>
            <a:pPr lvl="1"/>
            <a:r>
              <a:rPr lang="sr-Latn-CS" noProof="0" smtClean="0"/>
              <a:t>Second level</a:t>
            </a:r>
          </a:p>
          <a:p>
            <a:pPr lvl="2"/>
            <a:r>
              <a:rPr lang="sr-Latn-CS" noProof="0" smtClean="0"/>
              <a:t>Third level</a:t>
            </a:r>
          </a:p>
          <a:p>
            <a:pPr lvl="3"/>
            <a:r>
              <a:rPr lang="sr-Latn-CS" noProof="0" smtClean="0"/>
              <a:t>Fourth level</a:t>
            </a:r>
          </a:p>
          <a:p>
            <a:pPr lvl="4"/>
            <a:r>
              <a:rPr lang="sr-Latn-C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304B382-099B-466A-9374-686AE6D995E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0289BA-CD88-4028-B544-340A09F566D2}" type="slidenum">
              <a:rPr lang="sr-Latn-CS" smtClean="0">
                <a:latin typeface="Arial" pitchFamily="34" charset="0"/>
              </a:rPr>
              <a:pPr/>
              <a:t>1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CE00B8-0297-488C-990C-E98E6772D241}" type="slidenum">
              <a:rPr lang="sr-Latn-CS" smtClean="0">
                <a:latin typeface="Arial" pitchFamily="34" charset="0"/>
              </a:rPr>
              <a:pPr/>
              <a:t>10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D603DA-8F94-48A8-B6BD-5D14323BE82D}" type="slidenum">
              <a:rPr lang="sr-Latn-CS" smtClean="0">
                <a:latin typeface="Arial" pitchFamily="34" charset="0"/>
              </a:rPr>
              <a:pPr/>
              <a:t>11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703B69-A048-4213-B2E5-3FC12174649F}" type="slidenum">
              <a:rPr lang="sr-Latn-CS" smtClean="0">
                <a:latin typeface="Arial" pitchFamily="34" charset="0"/>
              </a:rPr>
              <a:pPr/>
              <a:t>12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C69F30-24F8-4454-8767-F0E1989E2522}" type="slidenum">
              <a:rPr lang="sr-Latn-CS" smtClean="0">
                <a:latin typeface="Arial" pitchFamily="34" charset="0"/>
              </a:rPr>
              <a:pPr/>
              <a:t>13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311EF2-4886-4C66-A548-45C0A6714203}" type="slidenum">
              <a:rPr lang="sr-Latn-CS" smtClean="0">
                <a:latin typeface="Arial" pitchFamily="34" charset="0"/>
              </a:rPr>
              <a:pPr/>
              <a:t>14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1CA086-C2BA-45C7-95E3-E7B50F77AC6C}" type="slidenum">
              <a:rPr lang="sr-Latn-CS" smtClean="0">
                <a:latin typeface="Arial" pitchFamily="34" charset="0"/>
              </a:rPr>
              <a:pPr/>
              <a:t>15</a:t>
            </a:fld>
            <a:endParaRPr lang="sr-Latn-C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FA99BC-7DBE-46C3-A7E7-BCC21F9EF8BD}" type="slidenum">
              <a:rPr lang="sr-Latn-CS" smtClean="0">
                <a:latin typeface="Arial" pitchFamily="34" charset="0"/>
              </a:rPr>
              <a:pPr/>
              <a:t>16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3D91B4-9E2A-4765-95FA-623A00B10BEE}" type="slidenum">
              <a:rPr lang="sr-Latn-CS" smtClean="0">
                <a:latin typeface="Arial" pitchFamily="34" charset="0"/>
              </a:rPr>
              <a:pPr/>
              <a:t>17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F26AB4-3E21-4A3A-891B-87047A41A36E}" type="slidenum">
              <a:rPr lang="sr-Latn-CS" smtClean="0">
                <a:latin typeface="Arial" pitchFamily="34" charset="0"/>
              </a:rPr>
              <a:pPr/>
              <a:t>18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F80D2-A932-4581-B1A5-1D361A9980C9}" type="slidenum">
              <a:rPr lang="sr-Latn-CS" smtClean="0">
                <a:latin typeface="Arial" pitchFamily="34" charset="0"/>
              </a:rPr>
              <a:pPr/>
              <a:t>19</a:t>
            </a:fld>
            <a:endParaRPr lang="sr-Latn-C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8839E9-4E55-4410-96E1-4F2478401CDB}" type="slidenum">
              <a:rPr lang="sr-Latn-CS" smtClean="0">
                <a:latin typeface="Arial" pitchFamily="34" charset="0"/>
              </a:rPr>
              <a:pPr/>
              <a:t>2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A0673F-97C4-4A04-8E13-ABF54A86FC50}" type="slidenum">
              <a:rPr lang="sr-Latn-CS" smtClean="0">
                <a:latin typeface="Arial" pitchFamily="34" charset="0"/>
              </a:rPr>
              <a:pPr/>
              <a:t>20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95DAF-B295-48BA-8EB2-6F6FB6823F71}" type="slidenum">
              <a:rPr lang="sr-Latn-CS" smtClean="0">
                <a:latin typeface="Arial" pitchFamily="34" charset="0"/>
              </a:rPr>
              <a:pPr/>
              <a:t>21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18A995-B9EB-4168-841B-D6335CBA2F76}" type="slidenum">
              <a:rPr lang="sr-Latn-CS" smtClean="0">
                <a:latin typeface="Arial" pitchFamily="34" charset="0"/>
              </a:rPr>
              <a:pPr/>
              <a:t>22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E1C14E-5F5C-49A6-B9FD-E17C861B7AC5}" type="slidenum">
              <a:rPr lang="sr-Latn-CS" smtClean="0">
                <a:latin typeface="Arial" pitchFamily="34" charset="0"/>
              </a:rPr>
              <a:pPr/>
              <a:t>23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BF38A-3524-4619-944F-DD7E4224A733}" type="slidenum">
              <a:rPr lang="sr-Latn-CS" smtClean="0">
                <a:latin typeface="Arial" pitchFamily="34" charset="0"/>
              </a:rPr>
              <a:pPr/>
              <a:t>3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777DDF-1249-4976-A92A-A2D24191B79A}" type="slidenum">
              <a:rPr lang="sr-Latn-CS" smtClean="0">
                <a:latin typeface="Arial" pitchFamily="34" charset="0"/>
              </a:rPr>
              <a:pPr/>
              <a:t>4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E1710F-521D-4BC5-8591-B683FC23D3EA}" type="slidenum">
              <a:rPr lang="sr-Latn-CS" smtClean="0">
                <a:latin typeface="Arial" pitchFamily="34" charset="0"/>
              </a:rPr>
              <a:pPr/>
              <a:t>5</a:t>
            </a:fld>
            <a:endParaRPr lang="sr-Latn-C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3A702D-47AD-4803-9344-D325008A89A7}" type="slidenum">
              <a:rPr lang="sr-Latn-CS" smtClean="0">
                <a:latin typeface="Arial" pitchFamily="34" charset="0"/>
              </a:rPr>
              <a:pPr/>
              <a:t>6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1A61E0-ACC2-44CF-BB66-E31B57C1912B}" type="slidenum">
              <a:rPr lang="sr-Latn-CS" smtClean="0">
                <a:latin typeface="Arial" pitchFamily="34" charset="0"/>
              </a:rPr>
              <a:pPr/>
              <a:t>7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080E96-1CF6-4B50-B78C-98DE5450B0ED}" type="slidenum">
              <a:rPr lang="sr-Latn-CS" smtClean="0">
                <a:latin typeface="Arial" pitchFamily="34" charset="0"/>
              </a:rPr>
              <a:pPr/>
              <a:t>8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D6B308-6F73-43D0-A4CF-F92936998331}" type="slidenum">
              <a:rPr lang="sr-Latn-CS" smtClean="0">
                <a:latin typeface="Arial" pitchFamily="34" charset="0"/>
              </a:rPr>
              <a:pPr/>
              <a:t>9</a:t>
            </a:fld>
            <a:endParaRPr lang="sr-Latn-CS" smtClean="0">
              <a:latin typeface="Arial" pitchFamily="34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A10E423-4D84-4DBA-A280-E750BFD3669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6378D-58AC-42AC-8943-BF3EF22A190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E9C4E-5B76-4431-A598-E756370D2E56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E06F4-BB77-45C6-B260-3FBDB12F683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E6014-578A-4243-8197-F46C09119EB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74E0E-74FC-43B3-A0F6-DE1040DAC50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4F9EF-76FA-4B7E-A900-82217B4AB2D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F08DE-B9C9-44F2-B69C-7CD79CC375A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CABC2-10AB-4456-8D72-53C96C38E333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211B-97EC-4860-8AF6-002BFA887D3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0490C-72B5-4294-ABEC-51965F18DB5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21B6D-ED06-4B95-94FF-E70DC0FA303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53987D6-3576-404E-9A90-76FC8AA4EA66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76" r:id="rId2"/>
    <p:sldLayoutId id="2147483785" r:id="rId3"/>
    <p:sldLayoutId id="2147483777" r:id="rId4"/>
    <p:sldLayoutId id="2147483778" r:id="rId5"/>
    <p:sldLayoutId id="2147483779" r:id="rId6"/>
    <p:sldLayoutId id="2147483780" r:id="rId7"/>
    <p:sldLayoutId id="2147483786" r:id="rId8"/>
    <p:sldLayoutId id="2147483787" r:id="rId9"/>
    <p:sldLayoutId id="2147483781" r:id="rId10"/>
    <p:sldLayoutId id="2147483782" r:id="rId11"/>
    <p:sldLayoutId id="214748378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B2C1D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9BBB59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9BBB59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505200"/>
            <a:ext cx="7162800" cy="1600200"/>
          </a:xfrm>
        </p:spPr>
        <p:txBody>
          <a:bodyPr/>
          <a:lstStyle/>
          <a:p>
            <a:r>
              <a:rPr lang="sr-Cyrl-CS" sz="2400" dirty="0" smtClean="0">
                <a:latin typeface="Calibri" pitchFamily="34" charset="0"/>
                <a:cs typeface="Calibri" pitchFamily="34" charset="0"/>
              </a:rPr>
              <a:t>Проф. Драган Р. Миловановић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400" dirty="0" smtClean="0">
                <a:latin typeface="Calibri" pitchFamily="34" charset="0"/>
                <a:cs typeface="Calibri" pitchFamily="34" charset="0"/>
              </a:rPr>
              <a:t>Катедра за фармакологију и токсикологију 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400" dirty="0" smtClean="0">
                <a:latin typeface="Calibri" pitchFamily="34" charset="0"/>
                <a:cs typeface="Calibri" pitchFamily="34" charset="0"/>
              </a:rPr>
              <a:t>Факултет медицинских наука, Клинички центар </a:t>
            </a:r>
          </a:p>
          <a:p>
            <a:r>
              <a:rPr lang="sr-Cyrl-CS" sz="2400" dirty="0" smtClean="0">
                <a:latin typeface="Calibri" pitchFamily="34" charset="0"/>
                <a:cs typeface="Calibri" pitchFamily="34" charset="0"/>
              </a:rPr>
              <a:t>Крагујевац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400" dirty="0" smtClean="0">
                <a:latin typeface="Calibri" pitchFamily="34" charset="0"/>
                <a:cs typeface="Calibri" pitchFamily="34" charset="0"/>
              </a:rPr>
              <a:t> 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dirty="0" smtClean="0"/>
              <a:t>ИСТРАЖИВАЊА И РАЗВОЈ ЛЕКОВА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Drugi mehanizmi dejstva lekova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Metabolički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procesi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na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ćelijskoj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membrani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transporteri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digoksin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Na+/K+/ATP-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aza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Metabolički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procesi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unutar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ćelije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enzimska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inhibicija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(MAOI)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inkorporacija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makromolekule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(DNA)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dejstvo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na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strane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strukture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antimikrobni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lekovi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Dejstvo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izvan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ćelija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bez receptora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fizičko-hemijske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osobine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antacidi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helati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osmotski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diuretici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purgativi</a:t>
            </a:r>
            <a:endParaRPr lang="sr-Cyrl-R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Modulacija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genoma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siRNA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en-US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patisiran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Agonisti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Agonist je ligand (supstanca) koja se vezuje za receptor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 i 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menja njegovo stanje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 (konformaciju)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tako da nastaje 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biološk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odgovor</a:t>
            </a:r>
          </a:p>
          <a:p>
            <a:pPr lvl="1" eaLnBrk="1" hangingPunct="1"/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Pravi agonista pove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ć</a:t>
            </a: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ava aktivnost receptora</a:t>
            </a:r>
            <a:endParaRPr lang="sr-Latn-CS" sz="2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/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nverzni agonista je smanjuje (beta-karbolini).</a:t>
            </a:r>
          </a:p>
          <a:p>
            <a:pPr lvl="1" eaLnBrk="1" hangingPunct="1"/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NMDA receptori: primarni agonista (glutamat), koagonista (glicin)</a:t>
            </a:r>
          </a:p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Puni 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(pravi) 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agonista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maksimalni efekat, bez obzira na proporciju receptora u aktivnoj konformaciji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Agonisti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finitet, potencija, jačina</a:t>
            </a:r>
          </a:p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G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ustina receptora, efikasnost trandjukcije signala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M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agnituda odgovora, unutrašnja aktivnost</a:t>
            </a:r>
          </a:p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EC50, ED50, pD2 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TD50, LD50, TI, TŠ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sr-Latn-C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gonizam</a:t>
            </a:r>
            <a:endParaRPr lang="en-US" sz="36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ED50, doza leka koja izaziva 50% </a:t>
            </a:r>
            <a:endParaRPr lang="sr-Latn-C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od maksimalnog efekta tog leka (dozno-zavisni odgovor)</a:t>
            </a:r>
            <a:endParaRPr lang="sr-Latn-CS" sz="20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dati farmakološki efekat kod 50% testiranih jedinki (odgovor sve ili ništa)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EC50 (koncentracija), [A]50; pEC50 </a:t>
            </a:r>
            <a:endParaRPr lang="sr-Latn-C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p[A]50 ili p[D]50, negativni logaritam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od ED50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TD50 i LD50: doza koja izaziva toksične efekte u 50% jediniki ili smrt u 50% laboratorijskih životinja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Terapijksi indeks: LD50/ED50 (iznad 100)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Terapijska širina: razlika terapijskih i toksičnih doza</a:t>
            </a:r>
            <a:endParaRPr lang="en-U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Agonisti (2)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Parcijalni agonista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lvl="1"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submaksimalni efekat, čak i kada su okupirani svi receptori (nekoliko mehanizama)</a:t>
            </a:r>
          </a:p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Rezervni receptori (spare)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puni agonista izaziva maksimalni efekat kada okupira samo deo ukupne populacije datog receptora.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Posebni aspekti dejstva agoniste</a:t>
            </a:r>
            <a:endParaRPr lang="en-U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67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Parcijalni agonizima</a:t>
            </a:r>
          </a:p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Inhibicija izazvana agonistom</a:t>
            </a:r>
          </a:p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Potencija i efikasnost</a:t>
            </a:r>
          </a:p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Afekat agoniste in vivo</a:t>
            </a:r>
            <a:endParaRPr lang="en-U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Potencija i efikasnost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Potencija, jačina, afinitet (EC50)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sposobnost leka da deluje u maloj koncentraciji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važna u eksperimentalnim uslovima</a:t>
            </a:r>
          </a:p>
          <a:p>
            <a:pPr eaLnBrk="1" hangingPunct="1">
              <a:lnSpc>
                <a:spcPct val="80000"/>
              </a:lnSpc>
            </a:pP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Efikasnost (apsolutni efekat)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Maksimalni efekt agoniste (alfa, unutrašnja aktivnost)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farmakološka, terapijska</a:t>
            </a:r>
          </a:p>
          <a:p>
            <a:pPr eaLnBrk="1" hangingPunct="1">
              <a:lnSpc>
                <a:spcPct val="80000"/>
              </a:lnSpc>
            </a:pP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Primer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amilorid 5 mg (5% povećanje diureze), hidrohlorotiazid 25 mg  (10%), furosemid 40 mg (25%)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najefikasniji je furosemid, iako je najmanje potentan (mali afinitet, jačina)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Antagonisti</a:t>
            </a:r>
            <a:endParaRPr lang="en-US" sz="36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Antagonista je lek koji smanjuje dejstvo agonista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Funkcionalni antagonizam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indirektni, vezivanje za intermedijarne molekule koji povezuju receptore sa intacelularnim efektornim molekulima </a:t>
            </a:r>
            <a:endParaRPr lang="sr-Latn-CS" sz="2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eaLnBrk="1" hangingPunct="1">
              <a:lnSpc>
                <a:spcPct val="80000"/>
              </a:lnSpc>
            </a:pPr>
            <a:r>
              <a:rPr lang="en-U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inhibitori protein kinaze A blokiraju dejstva beta-adrenergičkih agonista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fiziološki, dejstvom drugog agoniste, sa suprotnim dejstvom, najčešće na drugi receptor </a:t>
            </a:r>
            <a:endParaRPr lang="sr-Latn-CS" sz="2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eaLnBrk="1" hangingPunct="1">
              <a:lnSpc>
                <a:spcPct val="80000"/>
              </a:lnSpc>
            </a:pPr>
            <a:r>
              <a:rPr lang="en-U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muskarninski i beta receptori, PSY i SY)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farmakološki, dejstvom na isti receptor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kompetitivni (reverzibilni)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nekompetitivni (ireverzibilni)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Antagonizam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IC50, pA2</a:t>
            </a:r>
          </a:p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IC50: </a:t>
            </a:r>
          </a:p>
          <a:p>
            <a:pPr lvl="1"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koncentracija koja smanjuje odgovor agoniste za 50% ili </a:t>
            </a:r>
          </a:p>
          <a:p>
            <a:pPr lvl="1"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koja smanjuje vezivanje radioaktivno obeleženog liganda (agoniste) za 50%</a:t>
            </a:r>
          </a:p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pA2 = -log IC50</a:t>
            </a:r>
          </a:p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Slope, nagib krive - test kompetitivnosti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Фармаколошки термини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D H Jenkinson, E A Barnard, D Hoyer, P P Humphrey, P Leff, and N P Shankley. </a:t>
            </a:r>
            <a:endParaRPr lang="sr-Cyrl-R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International Union of Pharmacology Committee on Receptor Nomenclature and Drug Classification. </a:t>
            </a:r>
            <a:endParaRPr lang="sr-Cyrl-R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22960" lvl="2" eaLnBrk="1" fontAlgn="auto" hangingPunct="1">
              <a:spcBef>
                <a:spcPts val="37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IX. Recommendations on terms and symbols in quantitative pharmacology. </a:t>
            </a:r>
            <a:r>
              <a:rPr lang="en-US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Pharmacol Rev June 1995 47:255-266; published online June 1, 1995,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Richard R. Neubig, Michael Spedding, Terry Kenakin, and Arthur Christopoulos. </a:t>
            </a:r>
            <a:endParaRPr lang="sr-Cyrl-R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48640" lvl="1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International Union of Pharmacology Committee on Receptor Nomenclature and Drug Classification. </a:t>
            </a:r>
            <a:endParaRPr lang="sr-Cyrl-R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22960" lvl="2" eaLnBrk="1" fontAlgn="auto" hangingPunct="1">
              <a:spcBef>
                <a:spcPts val="37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buFont typeface="Wingdings 2"/>
              <a:buChar char=""/>
              <a:defRPr/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XXXVIII. Update on Terms and Symbols in Quantitative Pharmacology </a:t>
            </a:r>
            <a:r>
              <a:rPr lang="en-US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Pharmacol Rev December 2003 55:597-606; published online December 2, 2003, doi:10.1124/pr.55.4.4 </a:t>
            </a:r>
            <a:endParaRPr lang="en-U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3600" dirty="0" smtClean="0">
                <a:latin typeface="Calibri" pitchFamily="34" charset="0"/>
                <a:ea typeface="Verdana" pitchFamily="34" charset="0"/>
                <a:cs typeface="Calibri" pitchFamily="34" charset="0"/>
              </a:rPr>
              <a:t>ФАРМАКОДИНАМИКА</a:t>
            </a:r>
            <a:endParaRPr lang="en-US" sz="3600" dirty="0" smtClean="0"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sr-Cyrl-CS" sz="3200" dirty="0" smtClean="0">
                <a:latin typeface="Calibri" pitchFamily="34" charset="0"/>
                <a:cs typeface="Calibri" pitchFamily="34" charset="0"/>
              </a:rPr>
              <a:t>Фармакодинамика - дејство лека на организам </a:t>
            </a:r>
            <a:endParaRPr lang="en-US" sz="32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sr-Cyrl-CS" sz="3200" dirty="0" smtClean="0">
                <a:latin typeface="Calibri" pitchFamily="34" charset="0"/>
                <a:cs typeface="Calibri" pitchFamily="34" charset="0"/>
              </a:rPr>
              <a:t>Механизми и ток дејства лекова</a:t>
            </a:r>
            <a:endParaRPr lang="en-US" sz="32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sr-Cyrl-CS" sz="3200" dirty="0" smtClean="0">
                <a:latin typeface="Calibri" pitchFamily="34" charset="0"/>
                <a:cs typeface="Calibri" pitchFamily="34" charset="0"/>
              </a:rPr>
              <a:t>Жељена и нежељена дејства</a:t>
            </a:r>
            <a:endParaRPr lang="en-US" sz="32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sr-Cyrl-CS" sz="3200" dirty="0" smtClean="0">
                <a:latin typeface="Calibri" pitchFamily="34" charset="0"/>
                <a:cs typeface="Calibri" pitchFamily="34" charset="0"/>
              </a:rPr>
              <a:t>Чиниоци који мењају уобичајено дејство лека</a:t>
            </a:r>
            <a:endParaRPr lang="en-US" sz="32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sr-Cyrl-CS" sz="3200" dirty="0" smtClean="0">
                <a:latin typeface="Calibri" pitchFamily="34" charset="0"/>
                <a:cs typeface="Calibri" pitchFamily="34" charset="0"/>
              </a:rPr>
              <a:t>Развој и истраживање нових лекова, регулатива лекова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RAZVOJ NOVIH LEKOVA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Drug Research &amp; Development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Ideja (hipoteza)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Dizajn i sinteza substance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Prekliničke studije: izolovani oragani ili in vivo animalni eksperimenti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Kliničke studije: studije na ljudima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Registracija leka (licenca za promet)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Postmarketinško praćenje (studije) bezbednosti i komparacije sa drugim lekovima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Tehnike otkrića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Molekularno modelovanje: dizajn prema poznatoj molekularnoj strukturi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Kombinatorna hemija: slučajno mešanje osnovnih hemijskih struktura(biblioteke), automatska detekcija afiniteta za biološke strukture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Biotehnologija: rekombinantna genska tehnika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Genska terapije: genske sekvence, oligonukleotidi (blokada DNA ili mRNA-antisens)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Imunofarmakologija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PET (pozitronska emisiona tomografija)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Starije tehnike otkrića lekova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Animalni modeli bolesti</a:t>
            </a:r>
          </a:p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Prirodni izvori (biljke)</a:t>
            </a:r>
          </a:p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Modifikacija poznatih lekova</a:t>
            </a:r>
          </a:p>
          <a:p>
            <a:pPr lvl="1"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me-too</a:t>
            </a:r>
          </a:p>
          <a:p>
            <a:pPr lvl="1"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me-again</a:t>
            </a:r>
          </a:p>
          <a:p>
            <a:pPr eaLnBrk="1" hangingPunct="1"/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Proširenje indikacija za postojeće lekove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Prekliničke studije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Traju 1-5 godina, prosečno 2.6</a:t>
            </a:r>
          </a:p>
          <a:p>
            <a:pPr eaLnBrk="1" hangingPunct="1">
              <a:lnSpc>
                <a:spcPct val="80000"/>
              </a:lnSpc>
            </a:pP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Miš, pacov, zamorac, zec, mačka, pas, majmun.</a:t>
            </a:r>
          </a:p>
          <a:p>
            <a:pPr eaLnBrk="1" hangingPunct="1">
              <a:lnSpc>
                <a:spcPct val="80000"/>
              </a:lnSpc>
            </a:pP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Studije in vitro (animalno i humano tkivo)</a:t>
            </a:r>
          </a:p>
          <a:p>
            <a:pPr eaLnBrk="1" hangingPunct="1">
              <a:lnSpc>
                <a:spcPct val="80000"/>
              </a:lnSpc>
            </a:pP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Farmakokinetika i farmakodinamika</a:t>
            </a:r>
          </a:p>
          <a:p>
            <a:pPr eaLnBrk="1" hangingPunct="1">
              <a:lnSpc>
                <a:spcPct val="80000"/>
              </a:lnSpc>
            </a:pP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Animalne studije in vivo</a:t>
            </a:r>
          </a:p>
          <a:p>
            <a:pPr eaLnBrk="1" hangingPunct="1">
              <a:lnSpc>
                <a:spcPct val="80000"/>
              </a:lnSpc>
            </a:pP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Tehnološki proces: hemijski i farmaceutski aspekti</a:t>
            </a:r>
          </a:p>
          <a:p>
            <a:pPr eaLnBrk="1" hangingPunct="1">
              <a:lnSpc>
                <a:spcPct val="80000"/>
              </a:lnSpc>
            </a:pP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Etika u laboratorijskim istraživanjima (animalne studije)</a:t>
            </a:r>
          </a:p>
          <a:p>
            <a:pPr eaLnBrk="1" hangingPunct="1">
              <a:lnSpc>
                <a:spcPct val="80000"/>
              </a:lnSpc>
            </a:pP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Lekovi siročići (orphan) - nekomercijalni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КАРДИОВАСКУЛАРНИ МОДЕЛИ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RS" dirty="0" smtClean="0"/>
              <a:t>Кардиоваскуларне анализе (у ужем смислу)</a:t>
            </a:r>
          </a:p>
          <a:p>
            <a:pPr lvl="1"/>
            <a:r>
              <a:rPr lang="sr-Cyrl-RS" dirty="0" smtClean="0"/>
              <a:t>Бајдинг студије рецептора и др.</a:t>
            </a:r>
          </a:p>
          <a:p>
            <a:r>
              <a:rPr lang="sr-Cyrl-RS" dirty="0" smtClean="0"/>
              <a:t>Методе експерименталне хипертензије</a:t>
            </a:r>
          </a:p>
          <a:p>
            <a:pPr lvl="1"/>
            <a:r>
              <a:rPr lang="sr-Cyrl-RS" dirty="0" smtClean="0"/>
              <a:t>Акутна ренална хипертензија и др.</a:t>
            </a:r>
          </a:p>
          <a:p>
            <a:r>
              <a:rPr lang="sr-Cyrl-RS" dirty="0" smtClean="0"/>
              <a:t>Коронарни лекови</a:t>
            </a:r>
          </a:p>
          <a:p>
            <a:pPr lvl="1"/>
            <a:r>
              <a:rPr lang="sr-Cyrl-RS" dirty="0" smtClean="0"/>
              <a:t>Изоловано срце по Лангендорфу и др.</a:t>
            </a:r>
          </a:p>
          <a:p>
            <a:r>
              <a:rPr lang="sr-Cyrl-RS" dirty="0" smtClean="0"/>
              <a:t>Инхибиција преузимања калцијума</a:t>
            </a:r>
          </a:p>
          <a:p>
            <a:pPr lvl="1"/>
            <a:r>
              <a:rPr lang="sr-Cyrl-RS" dirty="0" smtClean="0"/>
              <a:t>Модел изоловане аорте и др.</a:t>
            </a:r>
          </a:p>
          <a:p>
            <a:r>
              <a:rPr lang="sr-Cyrl-RS" dirty="0" smtClean="0"/>
              <a:t>Антиаритмичка активности</a:t>
            </a:r>
          </a:p>
          <a:p>
            <a:pPr lvl="1"/>
            <a:r>
              <a:rPr lang="sr-Cyrl-RS" dirty="0" smtClean="0"/>
              <a:t>Оубаин индуковане аритмије и др.</a:t>
            </a:r>
          </a:p>
          <a:p>
            <a:r>
              <a:rPr lang="sr-Cyrl-RS" dirty="0" smtClean="0"/>
              <a:t>Позитивна инотропна активност</a:t>
            </a:r>
          </a:p>
          <a:p>
            <a:pPr lvl="1"/>
            <a:r>
              <a:rPr lang="sr-Cyrl-RS" dirty="0" smtClean="0"/>
              <a:t>Изоловани папиларни мишић и др.</a:t>
            </a:r>
          </a:p>
          <a:p>
            <a:r>
              <a:rPr lang="sr-Cyrl-RS" dirty="0" smtClean="0"/>
              <a:t>Ефекти крвног протока и тонуса васкулатуре</a:t>
            </a:r>
          </a:p>
          <a:p>
            <a:pPr lvl="1"/>
            <a:r>
              <a:rPr lang="sr-Cyrl-RS" dirty="0" smtClean="0"/>
              <a:t>Тест толеранције на хипоксију и др.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ГАСТРОИНТЕСТИНАЛНИ МОДЕЛИ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/>
              <a:t>Пљувачне жлезде</a:t>
            </a:r>
          </a:p>
          <a:p>
            <a:pPr lvl="1"/>
            <a:r>
              <a:rPr lang="sr-Cyrl-RS" dirty="0" smtClean="0"/>
              <a:t>Мерење саливације</a:t>
            </a:r>
          </a:p>
          <a:p>
            <a:r>
              <a:rPr lang="sr-Cyrl-RS" dirty="0" smtClean="0"/>
              <a:t>Езофагус</a:t>
            </a:r>
          </a:p>
          <a:p>
            <a:pPr lvl="1"/>
            <a:r>
              <a:rPr lang="sr-Cyrl-RS" dirty="0" smtClean="0"/>
              <a:t>Перманента фистула и др.</a:t>
            </a:r>
          </a:p>
          <a:p>
            <a:r>
              <a:rPr lang="sr-Cyrl-RS" dirty="0" smtClean="0"/>
              <a:t>Гастрична функција</a:t>
            </a:r>
          </a:p>
          <a:p>
            <a:pPr lvl="1"/>
            <a:r>
              <a:rPr lang="sr-Cyrl-RS" dirty="0" smtClean="0"/>
              <a:t>Изоловани препарати фундуса желуца и др.</a:t>
            </a:r>
          </a:p>
          <a:p>
            <a:r>
              <a:rPr lang="sr-Cyrl-RS" dirty="0" smtClean="0"/>
              <a:t>Интестинална функција</a:t>
            </a:r>
          </a:p>
          <a:p>
            <a:pPr lvl="1"/>
            <a:r>
              <a:rPr lang="sr-Cyrl-RS" dirty="0" smtClean="0"/>
              <a:t>Експериментални колитис и др.</a:t>
            </a:r>
          </a:p>
          <a:p>
            <a:r>
              <a:rPr lang="sr-Cyrl-RS" dirty="0" smtClean="0"/>
              <a:t>Еметичка и еметичка активности</a:t>
            </a:r>
          </a:p>
          <a:p>
            <a:pPr lvl="1"/>
            <a:r>
              <a:rPr lang="sr-Cyrl-RS" dirty="0" smtClean="0"/>
              <a:t>Антикинетотична активности и др.</a:t>
            </a:r>
          </a:p>
          <a:p>
            <a:r>
              <a:rPr lang="sr-Cyrl-RS" dirty="0" smtClean="0"/>
              <a:t>Функција жучне кесе</a:t>
            </a:r>
          </a:p>
          <a:p>
            <a:pPr lvl="1"/>
            <a:r>
              <a:rPr lang="sr-Cyrl-RS" dirty="0" smtClean="0"/>
              <a:t>Хронична билијарна фистула и др.</a:t>
            </a:r>
          </a:p>
          <a:p>
            <a:r>
              <a:rPr lang="sr-Cyrl-RS" dirty="0" smtClean="0"/>
              <a:t>Панкреасна функција</a:t>
            </a:r>
          </a:p>
          <a:p>
            <a:pPr lvl="1"/>
            <a:r>
              <a:rPr lang="sr-Cyrl-RS" dirty="0" smtClean="0"/>
              <a:t>Акутни експериментални панкреатитис и др.</a:t>
            </a:r>
          </a:p>
          <a:p>
            <a:r>
              <a:rPr lang="sr-Cyrl-RS" dirty="0" smtClean="0"/>
              <a:t>Хепатичка функција</a:t>
            </a:r>
          </a:p>
          <a:p>
            <a:pPr lvl="1"/>
            <a:r>
              <a:rPr lang="sr-Cyrl-RS" dirty="0" smtClean="0"/>
              <a:t>Фиброза изазвана лигатуром билијарног пута и др.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Експериментални модели сепсе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Најчешћи модели полимикробне сепсе</a:t>
            </a:r>
            <a:endParaRPr lang="en-US" dirty="0" smtClean="0"/>
          </a:p>
          <a:p>
            <a:pPr lvl="1"/>
            <a:r>
              <a:rPr lang="sr-Cyrl-RS" dirty="0" smtClean="0"/>
              <a:t>Лигатура и пункција цекума </a:t>
            </a:r>
            <a:r>
              <a:rPr lang="en-US" dirty="0" smtClean="0"/>
              <a:t>(CLP)</a:t>
            </a:r>
          </a:p>
          <a:p>
            <a:pPr lvl="1"/>
            <a:r>
              <a:rPr lang="sr-Cyrl-RS" dirty="0" smtClean="0"/>
              <a:t>Перитонитис изазван стентирањем асцедентног колона</a:t>
            </a:r>
            <a:r>
              <a:rPr lang="en-US" dirty="0" smtClean="0"/>
              <a:t> (CASP)</a:t>
            </a:r>
          </a:p>
          <a:p>
            <a:r>
              <a:rPr lang="sr-Cyrl-RS" dirty="0" smtClean="0"/>
              <a:t>Модели сепсе великих експерименталних животиња</a:t>
            </a:r>
          </a:p>
          <a:p>
            <a:pPr lvl="1"/>
            <a:r>
              <a:rPr lang="sr-Cyrl-RS" dirty="0" smtClean="0"/>
              <a:t>Зец, пас, свиња, овца, нехоминидни примати</a:t>
            </a:r>
          </a:p>
          <a:p>
            <a:r>
              <a:rPr lang="sr-Cyrl-RS" dirty="0" smtClean="0"/>
              <a:t>Коморбидитети у сепси</a:t>
            </a:r>
          </a:p>
          <a:p>
            <a:pPr lvl="1"/>
            <a:r>
              <a:rPr lang="sr-Cyrl-RS" dirty="0" smtClean="0"/>
              <a:t>Дијабетес, уросепса, генетичке студије</a:t>
            </a:r>
          </a:p>
          <a:p>
            <a:r>
              <a:rPr lang="sr-Cyrl-RS" dirty="0" smtClean="0"/>
              <a:t>Нове експерименталне методе</a:t>
            </a:r>
          </a:p>
          <a:p>
            <a:pPr lvl="1"/>
            <a:r>
              <a:rPr lang="sr-Cyrl-RS" dirty="0" smtClean="0"/>
              <a:t>Формирање екстрацелуларне клопке неутрофила </a:t>
            </a:r>
            <a:r>
              <a:rPr lang="en-US" dirty="0" smtClean="0"/>
              <a:t>(NET)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dirty="0" smtClean="0"/>
              <a:t>ФАРМАКОКИНЕТИКА ЛЕКА У РАЗВОЈУ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ПК/ПД принцип</a:t>
            </a:r>
          </a:p>
          <a:p>
            <a:r>
              <a:rPr lang="sr-Cyrl-RS" dirty="0" smtClean="0"/>
              <a:t>Апсорпција</a:t>
            </a:r>
          </a:p>
          <a:p>
            <a:r>
              <a:rPr lang="sr-Cyrl-RS" dirty="0" smtClean="0"/>
              <a:t>Дистрибуција</a:t>
            </a:r>
          </a:p>
          <a:p>
            <a:r>
              <a:rPr lang="sr-Cyrl-RS" dirty="0" smtClean="0"/>
              <a:t>Метаболизам</a:t>
            </a:r>
          </a:p>
          <a:p>
            <a:r>
              <a:rPr lang="sr-Cyrl-RS" dirty="0" smtClean="0"/>
              <a:t>Елиминација</a:t>
            </a:r>
          </a:p>
          <a:p>
            <a:r>
              <a:rPr lang="sr-Cyrl-RS" dirty="0" smtClean="0"/>
              <a:t>Посебне области</a:t>
            </a:r>
          </a:p>
          <a:p>
            <a:pPr lvl="1"/>
            <a:r>
              <a:rPr lang="sr-Cyrl-RS" dirty="0" smtClean="0"/>
              <a:t>Биоаналитички есеји </a:t>
            </a:r>
          </a:p>
          <a:p>
            <a:pPr lvl="1"/>
            <a:r>
              <a:rPr lang="sr-Cyrl-RS" dirty="0" smtClean="0"/>
              <a:t>Интеракције лекова</a:t>
            </a:r>
          </a:p>
          <a:p>
            <a:pPr lvl="1"/>
            <a:r>
              <a:rPr lang="sr-Cyrl-RS" dirty="0" smtClean="0"/>
              <a:t>Популациона фармакокинетика</a:t>
            </a:r>
          </a:p>
          <a:p>
            <a:pPr lvl="1"/>
            <a:endParaRPr lang="sr-Cyrl-RS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БЕЗБЕДНОСТ ЛЕКА У РАЗВОЈУ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Утицај на виталне функције и системе органа</a:t>
            </a:r>
          </a:p>
          <a:p>
            <a:pPr lvl="1"/>
            <a:r>
              <a:rPr lang="sr-Cyrl-RS" dirty="0" smtClean="0"/>
              <a:t>Централни нервни систем, кардиоваскуларни систем, ренални систем, респираторни систем, ендокрини систем, метаболизам и друго</a:t>
            </a:r>
          </a:p>
          <a:p>
            <a:r>
              <a:rPr lang="sr-Cyrl-RS" dirty="0" smtClean="0"/>
              <a:t>Токсикологија</a:t>
            </a:r>
          </a:p>
          <a:p>
            <a:pPr lvl="1"/>
            <a:r>
              <a:rPr lang="sr-Cyrl-RS" dirty="0" smtClean="0"/>
              <a:t>Акутна, субакутна и хронична токсичност</a:t>
            </a:r>
          </a:p>
          <a:p>
            <a:pPr lvl="1"/>
            <a:r>
              <a:rPr lang="sr-Cyrl-RS" dirty="0" smtClean="0"/>
              <a:t>Репродуктивна токсичност</a:t>
            </a:r>
          </a:p>
          <a:p>
            <a:pPr lvl="1"/>
            <a:r>
              <a:rPr lang="sr-Cyrl-RS" dirty="0" smtClean="0"/>
              <a:t>Генотоксичност и карциногеност</a:t>
            </a:r>
          </a:p>
          <a:p>
            <a:pPr lvl="1"/>
            <a:r>
              <a:rPr lang="sr-Cyrl-RS" dirty="0" smtClean="0"/>
              <a:t>Имунотоксичност</a:t>
            </a:r>
          </a:p>
          <a:p>
            <a:pPr lvl="1"/>
            <a:r>
              <a:rPr lang="sr-Cyrl-RS" dirty="0" smtClean="0"/>
              <a:t>Локална подношљивост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Етички принципи и стандарди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sz="2400" dirty="0" smtClean="0"/>
              <a:t>Хелсиншка декларација</a:t>
            </a:r>
          </a:p>
          <a:p>
            <a:pPr lvl="1"/>
            <a:r>
              <a:rPr lang="sr-Cyrl-RS" dirty="0" smtClean="0"/>
              <a:t>Међународно удружење лекара </a:t>
            </a:r>
            <a:r>
              <a:rPr lang="en-US" dirty="0" smtClean="0"/>
              <a:t>(WMA)</a:t>
            </a:r>
            <a:endParaRPr lang="sr-Cyrl-RS" dirty="0" smtClean="0"/>
          </a:p>
          <a:p>
            <a:r>
              <a:rPr lang="sr-Cyrl-RS" sz="2400" dirty="0" smtClean="0"/>
              <a:t>Водичи</a:t>
            </a:r>
          </a:p>
          <a:p>
            <a:pPr lvl="1"/>
            <a:r>
              <a:rPr lang="sr-Cyrl-RS" dirty="0" smtClean="0"/>
              <a:t>Међународни савет за хармонизацију техничких захтева за лекове за примену код људи</a:t>
            </a:r>
            <a:r>
              <a:rPr lang="en-US" dirty="0" smtClean="0"/>
              <a:t> (ICH)</a:t>
            </a:r>
            <a:endParaRPr lang="sr-Cyrl-RS" dirty="0" smtClean="0"/>
          </a:p>
          <a:p>
            <a:pPr lvl="2"/>
            <a:r>
              <a:rPr lang="sr-Cyrl-RS" dirty="0" smtClean="0"/>
              <a:t>Квалитет </a:t>
            </a:r>
            <a:r>
              <a:rPr lang="en-US" dirty="0" smtClean="0"/>
              <a:t>(Q)</a:t>
            </a:r>
            <a:endParaRPr lang="sr-Cyrl-RS" dirty="0" smtClean="0"/>
          </a:p>
          <a:p>
            <a:pPr lvl="2"/>
            <a:r>
              <a:rPr lang="sr-Cyrl-RS" dirty="0" smtClean="0"/>
              <a:t>Безбедност</a:t>
            </a:r>
            <a:r>
              <a:rPr lang="en-US" dirty="0" smtClean="0"/>
              <a:t> (S)</a:t>
            </a:r>
            <a:endParaRPr lang="sr-Cyrl-RS" dirty="0" smtClean="0"/>
          </a:p>
          <a:p>
            <a:pPr lvl="2"/>
            <a:r>
              <a:rPr lang="sr-Cyrl-RS" dirty="0" smtClean="0"/>
              <a:t>Ефикасност</a:t>
            </a:r>
            <a:r>
              <a:rPr lang="en-US" dirty="0" smtClean="0"/>
              <a:t> (E)</a:t>
            </a:r>
            <a:endParaRPr lang="sr-Cyrl-RS" dirty="0" smtClean="0"/>
          </a:p>
          <a:p>
            <a:pPr lvl="3"/>
            <a:r>
              <a:rPr lang="sr-Cyrl-RS" dirty="0" smtClean="0"/>
              <a:t>Е6 Добра клиничка пракса</a:t>
            </a:r>
          </a:p>
          <a:p>
            <a:pPr lvl="2"/>
            <a:r>
              <a:rPr lang="sr-Cyrl-RS" dirty="0" smtClean="0"/>
              <a:t>Мултидисциплинарност</a:t>
            </a:r>
            <a:r>
              <a:rPr lang="en-US" dirty="0" smtClean="0"/>
              <a:t> (M)</a:t>
            </a:r>
          </a:p>
          <a:p>
            <a:pPr lvl="1"/>
            <a:r>
              <a:rPr lang="sr-Cyrl-RS" dirty="0" smtClean="0"/>
              <a:t>Савет међународних организација медицинских наука</a:t>
            </a:r>
            <a:r>
              <a:rPr lang="en-US" dirty="0" smtClean="0"/>
              <a:t> (CIOMS)</a:t>
            </a:r>
            <a:endParaRPr lang="sr-Cyrl-RS" dirty="0" smtClean="0"/>
          </a:p>
          <a:p>
            <a:pPr lvl="2"/>
            <a:r>
              <a:rPr lang="sr-Cyrl-RS" dirty="0" smtClean="0"/>
              <a:t>Истраживања на људима</a:t>
            </a:r>
          </a:p>
          <a:p>
            <a:pPr lvl="2"/>
            <a:r>
              <a:rPr lang="sr-Cyrl-RS" dirty="0" smtClean="0"/>
              <a:t>Безбедност лекова</a:t>
            </a:r>
          </a:p>
          <a:p>
            <a:pPr lvl="2"/>
            <a:r>
              <a:rPr lang="sr-Cyrl-RS" dirty="0" smtClean="0"/>
              <a:t>Анимални експерименти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3600" dirty="0" smtClean="0"/>
              <a:t>Квалитативни аспекти дејства лека</a:t>
            </a:r>
            <a:endParaRPr lang="en-US" sz="36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sr-Cyrl-CS" sz="2800" dirty="0" smtClean="0">
                <a:latin typeface="Calibri" pitchFamily="34" charset="0"/>
                <a:cs typeface="Calibri" pitchFamily="34" charset="0"/>
              </a:rPr>
              <a:t>Селективност - дејство на одређену структуру (мету)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sr-Cyrl-CS" sz="2800" dirty="0" smtClean="0">
                <a:latin typeface="Calibri" pitchFamily="34" charset="0"/>
                <a:cs typeface="Calibri" pitchFamily="34" charset="0"/>
              </a:rPr>
              <a:t>Специфичност - дејство на одредјену функцију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sr-Cyrl-CS" dirty="0" smtClean="0">
                <a:latin typeface="Calibri" pitchFamily="34" charset="0"/>
                <a:cs typeface="Calibri" pitchFamily="34" charset="0"/>
              </a:rPr>
              <a:t>Селективност и специфичност најчешће зависе од дозе ! 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sr-Cyrl-CS" sz="2800" dirty="0" smtClean="0">
                <a:latin typeface="Calibri" pitchFamily="34" charset="0"/>
                <a:cs typeface="Calibri" pitchFamily="34" charset="0"/>
              </a:rPr>
              <a:t>Лек може потенцијално модификовати сваку функцију 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sr-Cyrl-CS" sz="2800" dirty="0" smtClean="0">
                <a:latin typeface="Calibri" pitchFamily="34" charset="0"/>
                <a:cs typeface="Calibri" pitchFamily="34" charset="0"/>
              </a:rPr>
              <a:t>Лек не може креирати нову функцију већ само утицати на постојећу (?)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sr-Cyrl-CS" dirty="0" smtClean="0">
                <a:latin typeface="Calibri" pitchFamily="34" charset="0"/>
                <a:cs typeface="Calibri" pitchFamily="34" charset="0"/>
              </a:rPr>
              <a:t>регенеративна медицина, генска терапија 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Репозиторијуми докторских дисертација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CS" dirty="0" smtClean="0"/>
              <a:t>Национални Репозиторијум Дисертација у Србији </a:t>
            </a:r>
            <a:r>
              <a:rPr lang="en-US" dirty="0" smtClean="0"/>
              <a:t>(</a:t>
            </a:r>
            <a:r>
              <a:rPr lang="en-US" dirty="0" err="1" smtClean="0"/>
              <a:t>NaRDuS</a:t>
            </a:r>
            <a:r>
              <a:rPr lang="en-US" dirty="0" smtClean="0"/>
              <a:t>)</a:t>
            </a:r>
          </a:p>
          <a:p>
            <a:r>
              <a:rPr lang="sr-Cyrl-CS" dirty="0" smtClean="0"/>
              <a:t>Увид јавности у докторске дисертације</a:t>
            </a:r>
            <a:r>
              <a:rPr lang="en-US" dirty="0" smtClean="0"/>
              <a:t>(</a:t>
            </a:r>
            <a:r>
              <a:rPr lang="en-US" dirty="0" err="1" smtClean="0"/>
              <a:t>UviDok</a:t>
            </a:r>
            <a:r>
              <a:rPr lang="en-US" dirty="0" smtClean="0"/>
              <a:t>)</a:t>
            </a:r>
          </a:p>
          <a:p>
            <a:r>
              <a:rPr lang="sr-Cyrl-CS" dirty="0" smtClean="0"/>
              <a:t>Дигитални репозиторјум Универзитета у Београду</a:t>
            </a:r>
            <a:r>
              <a:rPr lang="en-US" dirty="0" smtClean="0"/>
              <a:t>– </a:t>
            </a:r>
            <a:r>
              <a:rPr lang="en-US" dirty="0" err="1" smtClean="0"/>
              <a:t>Phaidra</a:t>
            </a:r>
            <a:endParaRPr lang="sr-Cyrl-RS" dirty="0" smtClean="0"/>
          </a:p>
          <a:p>
            <a:pPr lvl="1"/>
            <a:r>
              <a:rPr lang="sr-Cyrl-CS" dirty="0" smtClean="0"/>
              <a:t>репозиторијум докторских дисертација </a:t>
            </a:r>
            <a:r>
              <a:rPr lang="en-US" dirty="0" smtClean="0"/>
              <a:t>"e-</a:t>
            </a:r>
            <a:r>
              <a:rPr lang="en-US" dirty="0" err="1" smtClean="0"/>
              <a:t>teze</a:t>
            </a:r>
            <a:r>
              <a:rPr lang="en-US" dirty="0" smtClean="0"/>
              <a:t>".</a:t>
            </a:r>
            <a:endParaRPr lang="sr-Cyrl-RS" dirty="0" smtClean="0"/>
          </a:p>
          <a:p>
            <a:r>
              <a:rPr lang="sr-Cyrl-RS" dirty="0" smtClean="0"/>
              <a:t>Репозиторијуми докторских дисертација Универзитета</a:t>
            </a:r>
          </a:p>
          <a:p>
            <a:pPr lvl="1"/>
            <a:r>
              <a:rPr lang="sr-Cyrl-RS" dirty="0" smtClean="0"/>
              <a:t>Нови Сад, Крагујевац, Ниш и други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Dejstvo leka</a:t>
            </a:r>
            <a:endParaRPr lang="en-US" sz="36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 složenim receptorskim makromolekulima razlikuju se receptorska mesta:</a:t>
            </a:r>
          </a:p>
          <a:p>
            <a:pPr lvl="1" eaLnBrk="1" hangingPunct="1"/>
            <a:r>
              <a:rPr lang="en-U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primarna (ortosterična)</a:t>
            </a:r>
          </a:p>
          <a:p>
            <a:pPr lvl="1" eaLnBrk="1" hangingPunct="1"/>
            <a:r>
              <a:rPr lang="en-U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sekundarna (alosterična)</a:t>
            </a:r>
          </a:p>
          <a:p>
            <a:pPr eaLnBrk="1" hangingPunct="1"/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Ligand (lat. ligare - vezati) - supstanca koja se vezuje za receptor</a:t>
            </a:r>
          </a:p>
          <a:p>
            <a:pPr eaLnBrk="1" hangingPunct="1"/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Domeni (delovi) receptora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a) </a:t>
            </a: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koji vezuju ligande i 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b) </a:t>
            </a: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efektorni domeni.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Рецептори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Receptori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 su primarni mehanizam dejstva lekova</a:t>
            </a:r>
            <a:endParaRPr lang="en-U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Receptor je celularni makromolekul (ili skup makromolekula) koji je direktno i specifično uključen u prenos hemijskih signala izmedju i unutar ćelije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Kombinacija hormona, neurotransmitera, leka ili intracelul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u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ranog glasnika sa njegovim receptorom inicira promenu ćelijske funkcije</a:t>
            </a:r>
          </a:p>
          <a:p>
            <a:pPr eaLnBrk="1" hangingPunct="1"/>
            <a:endParaRPr lang="en-U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Prenos (transdjukcija</a:t>
            </a:r>
            <a:r>
              <a:rPr lang="sr-Latn-C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kuplovanje)</a:t>
            </a:r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signala</a:t>
            </a:r>
            <a:endParaRPr lang="sr-Latn-CS" sz="36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Efektorni proteini: G-proteini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Drugi glasnici: cAMP, cGMP, IP3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Efektorni sistemi i signalni transdukcioni putevi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amplifikacija (poja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čanje) 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i propagacija 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(širenje) 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signala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integracija sa drugim signalnim (kontrolnim) sistemima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Interakcija receptora i liganda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slabe veze (reverzibilne): vodonične, van der Valsove i jonske (elektrostatičke)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jake veze (ireverzibilne): kovalentne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sledi Zakon o dejstvu masa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Stereoselektivnost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Interakcija leka i receptora - odgovarajuća struktura</a:t>
            </a:r>
          </a:p>
          <a:p>
            <a:pPr eaLnBrk="1" hangingPunct="1"/>
            <a:r>
              <a:rPr lang="en-U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Molekuli lekova su trodimenzionalni</a:t>
            </a:r>
          </a:p>
          <a:p>
            <a:pPr lvl="1" eaLnBrk="1" hangingPunct="1"/>
            <a:r>
              <a:rPr lang="en-U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asimetrični, hiralni centri (chira, ruka)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Klase (superfamilije) receptora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Jonski kanali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 (aktivirani transmiterom)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nikotinski, GABAa, glicin, iGluR (NMDA, AMPA, KA), 5HT3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Transmembranski enzimi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 (aktivirani transmiterom)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insulin, IGF, citokini, faktori rasta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Vezani za G-proteine (GPCR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, 7TM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):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muskarinski, alfa i beta adrenergički, histaminski, mGluR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Intracelularni receptori (transkripcioni faktori): 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steroidi, T4, vitamin D, retinoidi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Ostali receptorni molekuli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Jonski kanali (Na+, Ca2+, K+): 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/>
            <a:r>
              <a:rPr lang="en-US" sz="3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nifedipin i L-kanali za Ca2+</a:t>
            </a:r>
          </a:p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Enzimi metabolizma sekundarnih glasnika: 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/>
            <a:r>
              <a:rPr lang="en-US" sz="3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aminofilin i PDE</a:t>
            </a:r>
          </a:p>
          <a:p>
            <a:pPr eaLnBrk="1" hangingPunct="1"/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Transporteri za transmitere na ćelijskoj membrani: 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/>
            <a:r>
              <a:rPr lang="en-US" sz="3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paroksetin (5HT) i SERT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472</TotalTime>
  <Words>1579</Words>
  <Application>Microsoft Office PowerPoint</Application>
  <PresentationFormat>On-screen Show (4:3)</PresentationFormat>
  <Paragraphs>272</Paragraphs>
  <Slides>30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Cambria</vt:lpstr>
      <vt:lpstr>Franklin Gothic Book</vt:lpstr>
      <vt:lpstr>Perpetua</vt:lpstr>
      <vt:lpstr>Verdana</vt:lpstr>
      <vt:lpstr>Wingdings 2</vt:lpstr>
      <vt:lpstr>Equity</vt:lpstr>
      <vt:lpstr>ИСТРАЖИВАЊА И РАЗВОЈ ЛЕКОВА</vt:lpstr>
      <vt:lpstr>ФАРМАКОДИНАМИКА</vt:lpstr>
      <vt:lpstr>Квалитативни аспекти дејства лека</vt:lpstr>
      <vt:lpstr>Dejstvo leka</vt:lpstr>
      <vt:lpstr>Рецептори</vt:lpstr>
      <vt:lpstr>Prenos (transdjukcija, kuplovanje) signala</vt:lpstr>
      <vt:lpstr>Stereoselektivnost</vt:lpstr>
      <vt:lpstr>Klase (superfamilije) receptora</vt:lpstr>
      <vt:lpstr>Ostali receptorni molekuli</vt:lpstr>
      <vt:lpstr>Drugi mehanizmi dejstva lekova</vt:lpstr>
      <vt:lpstr>Agonisti</vt:lpstr>
      <vt:lpstr>Agonisti</vt:lpstr>
      <vt:lpstr>Agonizam</vt:lpstr>
      <vt:lpstr>Agonisti (2)</vt:lpstr>
      <vt:lpstr>Posebni aspekti dejstva agoniste</vt:lpstr>
      <vt:lpstr>Potencija i efikasnost</vt:lpstr>
      <vt:lpstr>Antagonisti</vt:lpstr>
      <vt:lpstr>Antagonizam</vt:lpstr>
      <vt:lpstr>Фармаколошки термини</vt:lpstr>
      <vt:lpstr>RAZVOJ NOVIH LEKOVA</vt:lpstr>
      <vt:lpstr>Tehnike otkrića</vt:lpstr>
      <vt:lpstr>Starije tehnike otkrića lekova</vt:lpstr>
      <vt:lpstr>Prekliničke studije</vt:lpstr>
      <vt:lpstr>КАРДИОВАСКУЛАРНИ МОДЕЛИ</vt:lpstr>
      <vt:lpstr>ГАСТРОИНТЕСТИНАЛНИ МОДЕЛИ</vt:lpstr>
      <vt:lpstr>Експериментални модели сепсе</vt:lpstr>
      <vt:lpstr>ФАРМАКОКИНЕТИКА ЛЕКА У РАЗВОЈУ</vt:lpstr>
      <vt:lpstr>БЕЗБЕДНОСТ ЛЕКА У РАЗВОЈУ</vt:lpstr>
      <vt:lpstr>Етички принципи и стандарди</vt:lpstr>
      <vt:lpstr>Репозиторијуми докторских дисертација</vt:lpstr>
    </vt:vector>
  </TitlesOfParts>
  <Company>Mine Computers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57</cp:revision>
  <dcterms:created xsi:type="dcterms:W3CDTF">2006-05-27T12:18:27Z</dcterms:created>
  <dcterms:modified xsi:type="dcterms:W3CDTF">2020-04-07T21:00:24Z</dcterms:modified>
</cp:coreProperties>
</file>